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5" r:id="rId5"/>
    <p:sldMasterId id="2147483849" r:id="rId6"/>
    <p:sldMasterId id="2147483813" r:id="rId7"/>
    <p:sldMasterId id="2147483837" r:id="rId8"/>
  </p:sldMasterIdLst>
  <p:notesMasterIdLst>
    <p:notesMasterId r:id="rId31"/>
  </p:notesMasterIdLst>
  <p:handoutMasterIdLst>
    <p:handoutMasterId r:id="rId32"/>
  </p:handoutMasterIdLst>
  <p:sldIdLst>
    <p:sldId id="331" r:id="rId9"/>
    <p:sldId id="329" r:id="rId10"/>
    <p:sldId id="369" r:id="rId11"/>
    <p:sldId id="370" r:id="rId12"/>
    <p:sldId id="336" r:id="rId13"/>
    <p:sldId id="337" r:id="rId14"/>
    <p:sldId id="338" r:id="rId15"/>
    <p:sldId id="356" r:id="rId16"/>
    <p:sldId id="360" r:id="rId17"/>
    <p:sldId id="361" r:id="rId18"/>
    <p:sldId id="362" r:id="rId19"/>
    <p:sldId id="363" r:id="rId20"/>
    <p:sldId id="364" r:id="rId21"/>
    <p:sldId id="365" r:id="rId22"/>
    <p:sldId id="366" r:id="rId23"/>
    <p:sldId id="367" r:id="rId24"/>
    <p:sldId id="368" r:id="rId25"/>
    <p:sldId id="347" r:id="rId26"/>
    <p:sldId id="351" r:id="rId27"/>
    <p:sldId id="352" r:id="rId28"/>
    <p:sldId id="353" r:id="rId29"/>
    <p:sldId id="354" r:id="rId3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D"/>
    <a:srgbClr val="475E9F"/>
    <a:srgbClr val="435997"/>
    <a:srgbClr val="FFFF6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100" d="100"/>
          <a:sy n="100" d="100"/>
        </p:scale>
        <p:origin x="90" y="11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03/04/2025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03/04/2025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p:nvPr userDrawn="1"/>
        </p:nvPicPr>
        <p:blipFill>
          <a:blip r:embed="rId2">
            <a:extLst>
              <a:ext uri="{28A0092B-C50C-407E-A947-70E740481C1C}">
                <a14:useLocalDpi xmlns:a14="http://schemas.microsoft.com/office/drawing/2010/main" val="0"/>
              </a:ext>
            </a:extLst>
          </a:blip>
          <a:stretch>
            <a:fillRect/>
          </a:stretch>
        </p:blipFill>
        <p:spPr bwMode="auto">
          <a:xfrm>
            <a:off x="777250" y="90000"/>
            <a:ext cx="2764963" cy="2448272"/>
          </a:xfrm>
          <a:prstGeom prst="rect">
            <a:avLst/>
          </a:prstGeom>
          <a:noFill/>
          <a:ln>
            <a:noFill/>
          </a:ln>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25C12C4-751B-420E-93FB-AEEC9B6E48B1}" type="datetimeFigureOut">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35601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5C12C4-751B-420E-93FB-AEEC9B6E48B1}" type="datetimeFigureOut">
              <a:rPr lang="fr-FR" smtClean="0"/>
              <a:t>03/04/2025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997109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25C12C4-751B-420E-93FB-AEEC9B6E48B1}" type="datetimeFigureOut">
              <a:rPr lang="fr-FR" smtClean="0"/>
              <a:t>03/04/2025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773171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5C12C4-751B-420E-93FB-AEEC9B6E48B1}" type="datetimeFigureOut">
              <a:rPr lang="fr-FR" smtClean="0"/>
              <a:t>03/04/2025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569248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25C12C4-751B-420E-93FB-AEEC9B6E48B1}" type="datetimeFigureOut">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72909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25C12C4-751B-420E-93FB-AEEC9B6E48B1}" type="datetimeFigureOut">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5576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161626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415462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1680D1A-311D-4D15-B017-00CC60DDFA34}"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5758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136652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7614000" y="4783500"/>
            <a:ext cx="1278480" cy="360000"/>
          </a:xfrm>
        </p:spPr>
        <p:txBody>
          <a:bodyPr/>
          <a:lstStyle>
            <a:lvl1pPr>
              <a:defRPr>
                <a:solidFill>
                  <a:srgbClr val="435997"/>
                </a:solidFill>
                <a:latin typeface="Marianne" panose="02000000000000000000" pitchFamily="2" charset="0"/>
              </a:defRPr>
            </a:lvl1pPr>
          </a:lstStyle>
          <a:p>
            <a:pPr algn="r"/>
            <a:r>
              <a:rPr lang="fr-FR" cap="all" dirty="0"/>
              <a:t>2024-2025</a:t>
            </a:r>
          </a:p>
        </p:txBody>
      </p:sp>
      <p:pic>
        <p:nvPicPr>
          <p:cNvPr id="9" name="Image 8"/>
          <p:cNvPicPr/>
          <p:nvPr userDrawn="1"/>
        </p:nvPicPr>
        <p:blipFill>
          <a:blip r:embed="rId2">
            <a:extLst>
              <a:ext uri="{28A0092B-C50C-407E-A947-70E740481C1C}">
                <a14:useLocalDpi xmlns:a14="http://schemas.microsoft.com/office/drawing/2010/main" val="0"/>
              </a:ext>
            </a:extLst>
          </a:blip>
          <a:stretch>
            <a:fillRect/>
          </a:stretch>
        </p:blipFill>
        <p:spPr bwMode="auto">
          <a:xfrm>
            <a:off x="524194" y="184538"/>
            <a:ext cx="1636511" cy="1449070"/>
          </a:xfrm>
          <a:prstGeom prst="rect">
            <a:avLst/>
          </a:prstGeom>
          <a:noFill/>
          <a:ln>
            <a:noFill/>
          </a:ln>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1680D1A-311D-4D15-B017-00CC60DDFA34}"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974774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1680D1A-311D-4D15-B017-00CC60DDFA34}" type="datetimeFigureOut">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16694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1680D1A-311D-4D15-B017-00CC60DDFA34}" type="datetimeFigureOut">
              <a:rPr lang="fr-FR" smtClean="0"/>
              <a:t>03/04/2025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639288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1680D1A-311D-4D15-B017-00CC60DDFA34}" type="datetimeFigureOut">
              <a:rPr lang="fr-FR" smtClean="0"/>
              <a:t>03/04/2025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746123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680D1A-311D-4D15-B017-00CC60DDFA34}" type="datetimeFigureOut">
              <a:rPr lang="fr-FR" smtClean="0"/>
              <a:t>03/04/2025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4029514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680D1A-311D-4D15-B017-00CC60DDFA34}" type="datetimeFigureOut">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3906208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1680D1A-311D-4D15-B017-00CC60DDFA34}" type="datetimeFigureOut">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895149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66764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1680D1A-311D-4D15-B017-00CC60DDFA34}"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4A960F-3A9F-4F47-9475-76B6775DB755}" type="slidenum">
              <a:rPr lang="fr-FR" smtClean="0"/>
              <a:t>‹N°›</a:t>
            </a:fld>
            <a:endParaRPr lang="fr-FR"/>
          </a:p>
        </p:txBody>
      </p:sp>
    </p:spTree>
    <p:extLst>
      <p:ext uri="{BB962C8B-B14F-4D97-AF65-F5344CB8AC3E}">
        <p14:creationId xmlns:p14="http://schemas.microsoft.com/office/powerpoint/2010/main" val="221009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6A2259B-8996-4842-883C-B4F40885479D}"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8593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2024-2025</a:t>
            </a:r>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97171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06A2259B-8996-4842-883C-B4F40885479D}"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1850368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A2259B-8996-4842-883C-B4F40885479D}" type="datetimeFigureOut">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77256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A2259B-8996-4842-883C-B4F40885479D}" type="datetimeFigureOut">
              <a:rPr lang="fr-FR" smtClean="0"/>
              <a:t>03/04/2025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611005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6A2259B-8996-4842-883C-B4F40885479D}" type="datetimeFigureOut">
              <a:rPr lang="fr-FR" smtClean="0"/>
              <a:t>03/04/2025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232050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A2259B-8996-4842-883C-B4F40885479D}" type="datetimeFigureOut">
              <a:rPr lang="fr-FR" smtClean="0"/>
              <a:t>03/04/2025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38931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A2259B-8996-4842-883C-B4F40885479D}" type="datetimeFigureOut">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43976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06A2259B-8996-4842-883C-B4F40885479D}" type="datetimeFigureOut">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630717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3982353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A2259B-8996-4842-883C-B4F40885479D}"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4AF52-04D9-41E4-B6AA-2011A4E9B85A}" type="slidenum">
              <a:rPr lang="fr-FR" smtClean="0"/>
              <a:t>‹N°›</a:t>
            </a:fld>
            <a:endParaRPr lang="fr-FR"/>
          </a:p>
        </p:txBody>
      </p:sp>
    </p:spTree>
    <p:extLst>
      <p:ext uri="{BB962C8B-B14F-4D97-AF65-F5344CB8AC3E}">
        <p14:creationId xmlns:p14="http://schemas.microsoft.com/office/powerpoint/2010/main" val="97150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2024-2025</a:t>
            </a:r>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FAD80F5-851E-44E4-84E1-8FE0C5E3F838}"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92931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834909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AD80F5-851E-44E4-84E1-8FE0C5E3F838}"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379862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AD80F5-851E-44E4-84E1-8FE0C5E3F838}" type="datetimeFigureOut">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848549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AD80F5-851E-44E4-84E1-8FE0C5E3F838}" type="datetimeFigureOut">
              <a:rPr lang="fr-FR" smtClean="0"/>
              <a:t>03/04/2025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7989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AD80F5-851E-44E4-84E1-8FE0C5E3F838}" type="datetimeFigureOut">
              <a:rPr lang="fr-FR" smtClean="0"/>
              <a:t>03/04/2025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64681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AD80F5-851E-44E4-84E1-8FE0C5E3F838}" type="datetimeFigureOut">
              <a:rPr lang="fr-FR" smtClean="0"/>
              <a:t>03/04/2025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04547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AD80F5-851E-44E4-84E1-8FE0C5E3F838}" type="datetimeFigureOut">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261118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AD80F5-851E-44E4-84E1-8FE0C5E3F838}" type="datetimeFigureOut">
              <a:rPr lang="fr-FR" smtClean="0"/>
              <a:t>03/04/2025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1065300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5529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2024-2025</a:t>
            </a:r>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AD80F5-851E-44E4-84E1-8FE0C5E3F838}"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2E5A8EA-3B95-465C-94BD-CBA17EC46BE4}" type="slidenum">
              <a:rPr lang="fr-FR" smtClean="0"/>
              <a:t>‹N°›</a:t>
            </a:fld>
            <a:endParaRPr lang="fr-FR"/>
          </a:p>
        </p:txBody>
      </p:sp>
    </p:spTree>
    <p:extLst>
      <p:ext uri="{BB962C8B-B14F-4D97-AF65-F5344CB8AC3E}">
        <p14:creationId xmlns:p14="http://schemas.microsoft.com/office/powerpoint/2010/main" val="317933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a:t>2024-2025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25C12C4-751B-420E-93FB-AEEC9B6E48B1}"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24101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5C12C4-751B-420E-93FB-AEEC9B6E48B1}"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321307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25C12C4-751B-420E-93FB-AEEC9B6E48B1}" type="datetimeFigureOut">
              <a:rPr lang="fr-FR" smtClean="0"/>
              <a:t>03/04/2025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AC53BB5-0874-428D-BE6F-E5C93DDEEC5F}" type="slidenum">
              <a:rPr lang="fr-FR" smtClean="0"/>
              <a:t>‹N°›</a:t>
            </a:fld>
            <a:endParaRPr lang="fr-FR"/>
          </a:p>
        </p:txBody>
      </p:sp>
    </p:spTree>
    <p:extLst>
      <p:ext uri="{BB962C8B-B14F-4D97-AF65-F5344CB8AC3E}">
        <p14:creationId xmlns:p14="http://schemas.microsoft.com/office/powerpoint/2010/main" val="214294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a:t>2024-2025</a:t>
            </a:r>
          </a:p>
        </p:txBody>
      </p:sp>
      <p:pic>
        <p:nvPicPr>
          <p:cNvPr id="9" name="Image 8"/>
          <p:cNvPicPr/>
          <p:nvPr userDrawn="1"/>
        </p:nvPicPr>
        <p:blipFill>
          <a:blip r:embed="rId8">
            <a:extLst>
              <a:ext uri="{28A0092B-C50C-407E-A947-70E740481C1C}">
                <a14:useLocalDpi xmlns:a14="http://schemas.microsoft.com/office/drawing/2010/main" val="0"/>
              </a:ext>
            </a:extLst>
          </a:blip>
          <a:stretch>
            <a:fillRect/>
          </a:stretch>
        </p:blipFill>
        <p:spPr bwMode="auto">
          <a:xfrm>
            <a:off x="263083" y="30361"/>
            <a:ext cx="984986" cy="87216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25C12C4-751B-420E-93FB-AEEC9B6E48B1}" type="datetimeFigureOut">
              <a:rPr lang="fr-FR" smtClean="0"/>
              <a:t>03/04/2025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AC53BB5-0874-428D-BE6F-E5C93DDEEC5F}" type="slidenum">
              <a:rPr lang="fr-FR" smtClean="0"/>
              <a:t>‹N°›</a:t>
            </a:fld>
            <a:endParaRPr lang="fr-FR"/>
          </a:p>
        </p:txBody>
      </p:sp>
    </p:spTree>
    <p:extLst>
      <p:ext uri="{BB962C8B-B14F-4D97-AF65-F5344CB8AC3E}">
        <p14:creationId xmlns:p14="http://schemas.microsoft.com/office/powerpoint/2010/main" val="230077745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1680D1A-311D-4D15-B017-00CC60DDFA34}" type="datetimeFigureOut">
              <a:rPr lang="fr-FR" smtClean="0"/>
              <a:t>03/04/2025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44A960F-3A9F-4F47-9475-76B6775DB755}" type="slidenum">
              <a:rPr lang="fr-FR" smtClean="0"/>
              <a:t>‹N°›</a:t>
            </a:fld>
            <a:endParaRPr lang="fr-FR"/>
          </a:p>
        </p:txBody>
      </p:sp>
    </p:spTree>
    <p:extLst>
      <p:ext uri="{BB962C8B-B14F-4D97-AF65-F5344CB8AC3E}">
        <p14:creationId xmlns:p14="http://schemas.microsoft.com/office/powerpoint/2010/main" val="67862188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6A2259B-8996-4842-883C-B4F40885479D}" type="datetimeFigureOut">
              <a:rPr lang="fr-FR" smtClean="0"/>
              <a:t>03/04/2025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4D4AF52-04D9-41E4-B6AA-2011A4E9B85A}" type="slidenum">
              <a:rPr lang="fr-FR" smtClean="0"/>
              <a:t>‹N°›</a:t>
            </a:fld>
            <a:endParaRPr lang="fr-FR"/>
          </a:p>
        </p:txBody>
      </p:sp>
    </p:spTree>
    <p:extLst>
      <p:ext uri="{BB962C8B-B14F-4D97-AF65-F5344CB8AC3E}">
        <p14:creationId xmlns:p14="http://schemas.microsoft.com/office/powerpoint/2010/main" val="10210250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FAD80F5-851E-44E4-84E1-8FE0C5E3F838}" type="datetimeFigureOut">
              <a:rPr lang="fr-FR" smtClean="0"/>
              <a:t>03/04/2025</a:t>
            </a:fld>
            <a:endParaRPr lang="fr-FR"/>
          </a:p>
        </p:txBody>
      </p:sp>
      <p:sp>
        <p:nvSpPr>
          <p:cNvPr id="5" name="Espace réservé du pied de page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2E5A8EA-3B95-465C-94BD-CBA17EC46BE4}" type="slidenum">
              <a:rPr lang="fr-FR" smtClean="0"/>
              <a:t>‹N°›</a:t>
            </a:fld>
            <a:endParaRPr lang="fr-FR"/>
          </a:p>
        </p:txBody>
      </p:sp>
    </p:spTree>
    <p:extLst>
      <p:ext uri="{BB962C8B-B14F-4D97-AF65-F5344CB8AC3E}">
        <p14:creationId xmlns:p14="http://schemas.microsoft.com/office/powerpoint/2010/main" val="474477256"/>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a:solidFill>
                  <a:srgbClr val="00006D"/>
                </a:solidFill>
              </a:rPr>
              <a:t>2024-2025</a:t>
            </a:r>
          </a:p>
        </p:txBody>
      </p:sp>
      <p:sp>
        <p:nvSpPr>
          <p:cNvPr id="10" name="Espace réservé du texte 5"/>
          <p:cNvSpPr txBox="1">
            <a:spLocks/>
          </p:cNvSpPr>
          <p:nvPr/>
        </p:nvSpPr>
        <p:spPr>
          <a:xfrm>
            <a:off x="971600" y="1635646"/>
            <a:ext cx="7704856"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endParaRPr lang="fr-FR" sz="3250" b="1" cap="all" dirty="0">
              <a:solidFill>
                <a:srgbClr val="00006D"/>
              </a:solidFill>
              <a:latin typeface="Marianne" panose="02000000000000000000" pitchFamily="2" charset="0"/>
            </a:endParaRPr>
          </a:p>
          <a:p>
            <a:pPr lvl="0" defTabSz="914378">
              <a:lnSpc>
                <a:spcPct val="90000"/>
              </a:lnSpc>
              <a:spcAft>
                <a:spcPts val="0"/>
              </a:spcAft>
            </a:pPr>
            <a:r>
              <a:rPr lang="fr-FR" sz="3250" b="1" cap="all" dirty="0">
                <a:solidFill>
                  <a:srgbClr val="00006D"/>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00006D"/>
              </a:solidFill>
              <a:latin typeface="Marianne" panose="02000000000000000000" pitchFamily="2" charset="0"/>
            </a:endParaRPr>
          </a:p>
          <a:p>
            <a:pPr marL="0" lvl="1" indent="0" defTabSz="914378">
              <a:spcBef>
                <a:spcPts val="500"/>
              </a:spcBef>
              <a:spcAft>
                <a:spcPts val="0"/>
              </a:spcAft>
              <a:buNone/>
            </a:pPr>
            <a:r>
              <a:rPr lang="fr-FR" sz="2800" b="1" dirty="0">
                <a:solidFill>
                  <a:srgbClr val="00006D"/>
                </a:solidFill>
                <a:latin typeface="Marianne" panose="02000000000000000000" pitchFamily="2" charset="0"/>
              </a:rPr>
              <a:t>Comment </a:t>
            </a:r>
            <a:r>
              <a:rPr lang="fr-FR" sz="2800" b="1" dirty="0" smtClean="0">
                <a:solidFill>
                  <a:srgbClr val="00006D"/>
                </a:solidFill>
                <a:latin typeface="Marianne" panose="02000000000000000000" pitchFamily="2" charset="0"/>
              </a:rPr>
              <a:t>effectuer ses démarches d’orientation </a:t>
            </a:r>
            <a:r>
              <a:rPr lang="fr-FR" sz="2800" b="1" dirty="0">
                <a:solidFill>
                  <a:srgbClr val="00006D"/>
                </a:solidFill>
                <a:latin typeface="Marianne" panose="02000000000000000000" pitchFamily="2" charset="0"/>
              </a:rPr>
              <a:t>après la </a:t>
            </a:r>
            <a:r>
              <a:rPr lang="fr-FR" sz="2800" b="1" dirty="0" smtClean="0">
                <a:solidFill>
                  <a:srgbClr val="00006D"/>
                </a:solidFill>
                <a:latin typeface="Marianne" panose="02000000000000000000" pitchFamily="2" charset="0"/>
              </a:rPr>
              <a:t>3</a:t>
            </a:r>
            <a:r>
              <a:rPr lang="fr-FR" sz="2800" b="1" baseline="30000" dirty="0" smtClean="0">
                <a:solidFill>
                  <a:srgbClr val="00006D"/>
                </a:solidFill>
                <a:latin typeface="Marianne" panose="02000000000000000000" pitchFamily="2" charset="0"/>
              </a:rPr>
              <a:t>e</a:t>
            </a:r>
            <a:r>
              <a:rPr lang="fr-FR" sz="2800" b="1" dirty="0" smtClean="0">
                <a:solidFill>
                  <a:srgbClr val="00006D"/>
                </a:solidFill>
                <a:latin typeface="Marianne" panose="02000000000000000000" pitchFamily="2" charset="0"/>
              </a:rPr>
              <a:t> ?</a:t>
            </a:r>
            <a:endParaRPr lang="fr-FR" sz="2800" b="1" dirty="0">
              <a:solidFill>
                <a:srgbClr val="00006D"/>
              </a:solidFill>
              <a:latin typeface="Marianne" panose="02000000000000000000" pitchFamily="2" charset="0"/>
            </a:endParaRPr>
          </a:p>
          <a:p>
            <a:pPr marL="0" lvl="1" indent="0" defTabSz="914378">
              <a:spcBef>
                <a:spcPts val="500"/>
              </a:spcBef>
              <a:spcAft>
                <a:spcPts val="0"/>
              </a:spcAft>
              <a:buNone/>
            </a:pPr>
            <a:endParaRPr lang="fr-FR" sz="3200" b="1" dirty="0">
              <a:solidFill>
                <a:srgbClr val="00006D"/>
              </a:solidFill>
              <a:latin typeface="Marianne" panose="02000000000000000000" pitchFamily="2" charset="0"/>
            </a:endParaRP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a:p>
            <a:pPr algn="r"/>
            <a:endParaRPr lang="fr-FR" cap="all" dirty="0"/>
          </a:p>
        </p:txBody>
      </p:sp>
      <p:sp>
        <p:nvSpPr>
          <p:cNvPr id="7" name="Rectangle 6"/>
          <p:cNvSpPr/>
          <p:nvPr/>
        </p:nvSpPr>
        <p:spPr>
          <a:xfrm>
            <a:off x="6588224" y="51126"/>
            <a:ext cx="2304256" cy="276999"/>
          </a:xfrm>
          <a:prstGeom prst="rect">
            <a:avLst/>
          </a:prstGeom>
        </p:spPr>
        <p:txBody>
          <a:bodyPr wrap="square">
            <a:spAutoFit/>
          </a:bodyPr>
          <a:lstStyle/>
          <a:p>
            <a:r>
              <a:rPr lang="fr-FR" sz="1200" b="1" dirty="0">
                <a:solidFill>
                  <a:srgbClr val="00006D"/>
                </a:solidFill>
                <a:latin typeface="Marianne" panose="02000000000000000000" pitchFamily="2" charset="0"/>
              </a:rPr>
              <a:t>Découvrez les formations</a:t>
            </a:r>
          </a:p>
        </p:txBody>
      </p:sp>
      <p:sp>
        <p:nvSpPr>
          <p:cNvPr id="8" name="Titre 8"/>
          <p:cNvSpPr>
            <a:spLocks noGrp="1"/>
          </p:cNvSpPr>
          <p:nvPr>
            <p:ph type="title" idx="4294967295"/>
          </p:nvPr>
        </p:nvSpPr>
        <p:spPr>
          <a:xfrm>
            <a:off x="493736" y="4041768"/>
            <a:ext cx="8216027" cy="834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Dès le vendredi 4 avril vous pouvez consulter l’offre de formation 2025. </a:t>
            </a:r>
          </a:p>
        </p:txBody>
      </p:sp>
      <p:pic>
        <p:nvPicPr>
          <p:cNvPr id="3" name="Image 2"/>
          <p:cNvPicPr>
            <a:picLocks noChangeAspect="1"/>
          </p:cNvPicPr>
          <p:nvPr/>
        </p:nvPicPr>
        <p:blipFill>
          <a:blip r:embed="rId2"/>
          <a:stretch>
            <a:fillRect/>
          </a:stretch>
        </p:blipFill>
        <p:spPr>
          <a:xfrm>
            <a:off x="971600" y="837769"/>
            <a:ext cx="7472337" cy="3204000"/>
          </a:xfrm>
          <a:prstGeom prst="rect">
            <a:avLst/>
          </a:prstGeom>
        </p:spPr>
      </p:pic>
    </p:spTree>
    <p:extLst>
      <p:ext uri="{BB962C8B-B14F-4D97-AF65-F5344CB8AC3E}">
        <p14:creationId xmlns:p14="http://schemas.microsoft.com/office/powerpoint/2010/main" val="1649042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7055768" y="123478"/>
            <a:ext cx="2088232" cy="276999"/>
          </a:xfrm>
          <a:prstGeom prst="rect">
            <a:avLst/>
          </a:prstGeom>
        </p:spPr>
        <p:txBody>
          <a:bodyPr wrap="square">
            <a:spAutoFit/>
          </a:bodyPr>
          <a:lstStyle/>
          <a:p>
            <a:r>
              <a:rPr lang="fr-FR" sz="1200" b="1" dirty="0">
                <a:solidFill>
                  <a:srgbClr val="00006D"/>
                </a:solidFill>
                <a:latin typeface="Marianne" panose="02000000000000000000" pitchFamily="2" charset="0"/>
              </a:rPr>
              <a:t>Formulez vos demandes</a:t>
            </a:r>
          </a:p>
        </p:txBody>
      </p:sp>
      <p:sp>
        <p:nvSpPr>
          <p:cNvPr id="8" name="Titre 8"/>
          <p:cNvSpPr>
            <a:spLocks noGrp="1"/>
          </p:cNvSpPr>
          <p:nvPr>
            <p:ph type="title" idx="4294967295"/>
          </p:nvPr>
        </p:nvSpPr>
        <p:spPr>
          <a:xfrm>
            <a:off x="287056" y="3040632"/>
            <a:ext cx="8496944"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Formulez vos demandes à partir du lundi 5 mai et jusqu’au lundi 26 mai.</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Vous pouvez accéder directement aux offres de seconde générale et technologique correspondant à votre lycée de secteur ou explorer les formation</a:t>
            </a:r>
            <a:r>
              <a:rPr lang="fr-FR" sz="1600" dirty="0">
                <a:solidFill>
                  <a:srgbClr val="00006D"/>
                </a:solidFill>
                <a:latin typeface="Marianne" panose="02000000000000000000" pitchFamily="2" charset="0"/>
              </a:rPr>
              <a:t>s </a:t>
            </a:r>
            <a:r>
              <a:rPr lang="fr-FR" sz="1600" dirty="0">
                <a:solidFill>
                  <a:schemeClr val="tx2">
                    <a:lumMod val="75000"/>
                  </a:schemeClr>
                </a:solidFill>
                <a:latin typeface="Marianne" panose="02000000000000000000" pitchFamily="2" charset="0"/>
              </a:rPr>
              <a:t>professionnelles par domaines.</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Un seul des représentants légaux de l’élève peut faire la saisie des demandes.</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En cas de difficulté vous pouvez vous adresser à votre établissement.</a:t>
            </a:r>
          </a:p>
        </p:txBody>
      </p:sp>
      <p:pic>
        <p:nvPicPr>
          <p:cNvPr id="9" name="Image 8"/>
          <p:cNvPicPr>
            <a:picLocks noChangeAspect="1"/>
          </p:cNvPicPr>
          <p:nvPr/>
        </p:nvPicPr>
        <p:blipFill>
          <a:blip r:embed="rId2"/>
          <a:stretch>
            <a:fillRect/>
          </a:stretch>
        </p:blipFill>
        <p:spPr>
          <a:xfrm>
            <a:off x="1251095" y="443511"/>
            <a:ext cx="6913463" cy="2597121"/>
          </a:xfrm>
          <a:prstGeom prst="rect">
            <a:avLst/>
          </a:prstGeom>
        </p:spPr>
      </p:pic>
    </p:spTree>
    <p:extLst>
      <p:ext uri="{BB962C8B-B14F-4D97-AF65-F5344CB8AC3E}">
        <p14:creationId xmlns:p14="http://schemas.microsoft.com/office/powerpoint/2010/main" val="2883714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ZoneTexte 5"/>
          <p:cNvSpPr txBox="1"/>
          <p:nvPr/>
        </p:nvSpPr>
        <p:spPr>
          <a:xfrm>
            <a:off x="0" y="1484784"/>
            <a:ext cx="9143999" cy="317009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Enregistrez vos demandes</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613920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
        <p:nvSpPr>
          <p:cNvPr id="8" name="Titre 8"/>
          <p:cNvSpPr txBox="1">
            <a:spLocks/>
          </p:cNvSpPr>
          <p:nvPr/>
        </p:nvSpPr>
        <p:spPr bwMode="gray">
          <a:xfrm>
            <a:off x="238766" y="4152366"/>
            <a:ext cx="7704856" cy="99113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600" dirty="0">
                <a:solidFill>
                  <a:schemeClr val="tx2">
                    <a:lumMod val="75000"/>
                  </a:schemeClr>
                </a:solidFill>
                <a:latin typeface="Marianne" panose="02000000000000000000" pitchFamily="2" charset="0"/>
              </a:rPr>
              <a:t>Vous devez enregistrer vos demandes pour qu’elles soient </a:t>
            </a:r>
            <a:r>
              <a:rPr lang="fr-FR" sz="1600" dirty="0">
                <a:solidFill>
                  <a:srgbClr val="00006D"/>
                </a:solidFill>
                <a:latin typeface="Marianne" panose="02000000000000000000" pitchFamily="2" charset="0"/>
              </a:rPr>
              <a:t>prises en compte </a:t>
            </a:r>
            <a:r>
              <a:rPr lang="fr-FR" sz="1600" dirty="0">
                <a:solidFill>
                  <a:schemeClr val="tx2">
                    <a:lumMod val="75000"/>
                  </a:schemeClr>
                </a:solidFill>
                <a:latin typeface="Marianne" panose="02000000000000000000" pitchFamily="2" charset="0"/>
              </a:rPr>
              <a:t>: Il faut cliquer sur l’icône en haut à droite de l’écran pour accéder à la page d’enregistrement de votre sélection.</a:t>
            </a:r>
          </a:p>
        </p:txBody>
      </p:sp>
      <p:pic>
        <p:nvPicPr>
          <p:cNvPr id="13" name="Image 12"/>
          <p:cNvPicPr>
            <a:picLocks noChangeAspect="1"/>
          </p:cNvPicPr>
          <p:nvPr/>
        </p:nvPicPr>
        <p:blipFill>
          <a:blip r:embed="rId2"/>
          <a:stretch>
            <a:fillRect/>
          </a:stretch>
        </p:blipFill>
        <p:spPr>
          <a:xfrm>
            <a:off x="1403648" y="341130"/>
            <a:ext cx="6102625" cy="3956647"/>
          </a:xfrm>
          <a:prstGeom prst="rect">
            <a:avLst/>
          </a:prstGeom>
        </p:spPr>
      </p:pic>
    </p:spTree>
    <p:extLst>
      <p:ext uri="{BB962C8B-B14F-4D97-AF65-F5344CB8AC3E}">
        <p14:creationId xmlns:p14="http://schemas.microsoft.com/office/powerpoint/2010/main" val="3071275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5" name="Image 4"/>
          <p:cNvPicPr>
            <a:picLocks noChangeAspect="1"/>
          </p:cNvPicPr>
          <p:nvPr/>
        </p:nvPicPr>
        <p:blipFill>
          <a:blip r:embed="rId2"/>
          <a:stretch>
            <a:fillRect/>
          </a:stretch>
        </p:blipFill>
        <p:spPr>
          <a:xfrm>
            <a:off x="1227607" y="203614"/>
            <a:ext cx="7916393" cy="3816000"/>
          </a:xfrm>
          <a:prstGeom prst="rect">
            <a:avLst/>
          </a:prstGeom>
        </p:spPr>
      </p:pic>
      <p:sp>
        <p:nvSpPr>
          <p:cNvPr id="8" name="Titre 8"/>
          <p:cNvSpPr>
            <a:spLocks noGrp="1"/>
          </p:cNvSpPr>
          <p:nvPr>
            <p:ph type="title" idx="4294967295"/>
          </p:nvPr>
        </p:nvSpPr>
        <p:spPr>
          <a:xfrm>
            <a:off x="1691680" y="3651870"/>
            <a:ext cx="8384655"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Chaque demande peut être supprimée et l’ordre </a:t>
            </a:r>
            <a:r>
              <a:rPr lang="fr-FR" sz="1400" dirty="0">
                <a:solidFill>
                  <a:srgbClr val="00006D"/>
                </a:solidFill>
                <a:latin typeface="Marianne" panose="02000000000000000000" pitchFamily="2" charset="0"/>
              </a:rPr>
              <a:t>de préférence changé.</a:t>
            </a: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a:t>
            </a: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Une fois enregistrées, vos demandes sont envoyées :</a:t>
            </a:r>
            <a:br>
              <a:rPr lang="fr-FR" sz="1400" dirty="0">
                <a:solidFill>
                  <a:srgbClr val="00006D"/>
                </a:solidFill>
                <a:latin typeface="Marianne" panose="02000000000000000000" pitchFamily="2" charset="0"/>
              </a:rPr>
            </a:br>
            <a:r>
              <a:rPr lang="fr-FR" sz="1400" dirty="0">
                <a:solidFill>
                  <a:srgbClr val="00006D"/>
                </a:solidFill>
                <a:latin typeface="Marianne" panose="02000000000000000000" pitchFamily="2" charset="0"/>
              </a:rPr>
              <a:t>- </a:t>
            </a:r>
            <a:r>
              <a:rPr lang="fr-FR" sz="1400" dirty="0" smtClean="0">
                <a:solidFill>
                  <a:srgbClr val="00006D"/>
                </a:solidFill>
                <a:latin typeface="Marianne" panose="02000000000000000000" pitchFamily="2" charset="0"/>
              </a:rPr>
              <a:t> à </a:t>
            </a:r>
            <a:r>
              <a:rPr lang="fr-FR" sz="1400" dirty="0">
                <a:solidFill>
                  <a:srgbClr val="00006D"/>
                </a:solidFill>
                <a:latin typeface="Marianne" panose="02000000000000000000" pitchFamily="2" charset="0"/>
              </a:rPr>
              <a:t>l’établissement pour que le conseil de classe examine les choix d’orientation ;</a:t>
            </a:r>
            <a:br>
              <a:rPr lang="fr-FR" sz="1400" dirty="0">
                <a:solidFill>
                  <a:srgbClr val="00006D"/>
                </a:solidFill>
                <a:latin typeface="Marianne" panose="02000000000000000000" pitchFamily="2" charset="0"/>
              </a:rPr>
            </a:br>
            <a:r>
              <a:rPr lang="fr-FR" sz="1400" dirty="0" smtClean="0">
                <a:solidFill>
                  <a:srgbClr val="00006D"/>
                </a:solidFill>
                <a:latin typeface="Marianne" panose="02000000000000000000" pitchFamily="2" charset="0"/>
              </a:rPr>
              <a:t>-  </a:t>
            </a:r>
            <a:r>
              <a:rPr lang="fr-FR" sz="1400" dirty="0">
                <a:solidFill>
                  <a:srgbClr val="00006D"/>
                </a:solidFill>
                <a:latin typeface="Marianne" panose="02000000000000000000" pitchFamily="2" charset="0"/>
              </a:rPr>
              <a:t>à l’académie pour traiter l’admission.</a:t>
            </a:r>
            <a:br>
              <a:rPr lang="fr-FR" sz="1400" dirty="0">
                <a:solidFill>
                  <a:srgbClr val="00006D"/>
                </a:solidFill>
                <a:latin typeface="Marianne" panose="02000000000000000000" pitchFamily="2" charset="0"/>
              </a:rPr>
            </a:br>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Les modifications restent possibles jusqu’au 26 mai 2025.</a:t>
            </a:r>
          </a:p>
        </p:txBody>
      </p:sp>
      <p:sp>
        <p:nvSpPr>
          <p:cNvPr id="6" name="Rectangle 5"/>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Tree>
    <p:extLst>
      <p:ext uri="{BB962C8B-B14F-4D97-AF65-F5344CB8AC3E}">
        <p14:creationId xmlns:p14="http://schemas.microsoft.com/office/powerpoint/2010/main" val="729834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Titre 8"/>
          <p:cNvSpPr>
            <a:spLocks noGrp="1"/>
          </p:cNvSpPr>
          <p:nvPr>
            <p:ph type="title" idx="4294967295"/>
          </p:nvPr>
        </p:nvSpPr>
        <p:spPr>
          <a:xfrm>
            <a:off x="337436" y="3881129"/>
            <a:ext cx="880656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choix d’orientation sont </a:t>
            </a:r>
            <a:r>
              <a:rPr lang="fr-FR" sz="1400" dirty="0">
                <a:solidFill>
                  <a:srgbClr val="00006D"/>
                </a:solidFill>
                <a:latin typeface="Marianne" panose="02000000000000000000" pitchFamily="2" charset="0"/>
              </a:rPr>
              <a:t>déduits de </a:t>
            </a:r>
            <a:r>
              <a:rPr lang="fr-FR" sz="1400" dirty="0">
                <a:solidFill>
                  <a:schemeClr val="tx2">
                    <a:lumMod val="75000"/>
                  </a:schemeClr>
                </a:solidFill>
                <a:latin typeface="Marianne" panose="02000000000000000000" pitchFamily="2" charset="0"/>
              </a:rPr>
              <a:t>vos demandes.</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Dans cet exemple, le conseil de classe sera informé d’un choix d’orientation en 1</a:t>
            </a:r>
            <a:r>
              <a:rPr lang="fr-FR" sz="1400" baseline="30000" dirty="0">
                <a:solidFill>
                  <a:schemeClr val="tx2">
                    <a:lumMod val="75000"/>
                  </a:schemeClr>
                </a:solidFill>
                <a:latin typeface="Marianne" panose="02000000000000000000" pitchFamily="2" charset="0"/>
              </a:rPr>
              <a:t>re</a:t>
            </a:r>
            <a:r>
              <a:rPr lang="fr-FR" sz="1400" dirty="0">
                <a:solidFill>
                  <a:schemeClr val="tx2">
                    <a:lumMod val="75000"/>
                  </a:schemeClr>
                </a:solidFill>
                <a:latin typeface="Marianne" panose="02000000000000000000" pitchFamily="2" charset="0"/>
              </a:rPr>
              <a:t> année de CAP et en 2</a:t>
            </a:r>
            <a:r>
              <a:rPr lang="fr-FR" sz="1400" baseline="30000" dirty="0">
                <a:solidFill>
                  <a:schemeClr val="tx2">
                    <a:lumMod val="75000"/>
                  </a:schemeClr>
                </a:solidFill>
                <a:latin typeface="Marianne" panose="02000000000000000000" pitchFamily="2" charset="0"/>
              </a:rPr>
              <a:t>de</a:t>
            </a:r>
            <a:r>
              <a:rPr lang="fr-FR" sz="1400" dirty="0">
                <a:solidFill>
                  <a:schemeClr val="tx2">
                    <a:lumMod val="75000"/>
                  </a:schemeClr>
                </a:solidFill>
                <a:latin typeface="Marianne" panose="02000000000000000000" pitchFamily="2" charset="0"/>
              </a:rPr>
              <a:t> professionnelle.</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 récapitulatif de vos demandes vous est transmis par courriel ainsi qu’aux autres représentants légaux de l’élève.</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pic>
        <p:nvPicPr>
          <p:cNvPr id="5" name="Image 4"/>
          <p:cNvPicPr>
            <a:picLocks noChangeAspect="1"/>
          </p:cNvPicPr>
          <p:nvPr/>
        </p:nvPicPr>
        <p:blipFill>
          <a:blip r:embed="rId2"/>
          <a:stretch>
            <a:fillRect/>
          </a:stretch>
        </p:blipFill>
        <p:spPr>
          <a:xfrm>
            <a:off x="1115616" y="203614"/>
            <a:ext cx="6929852" cy="3348000"/>
          </a:xfrm>
          <a:prstGeom prst="rect">
            <a:avLst/>
          </a:prstGeom>
        </p:spPr>
      </p:pic>
      <p:pic>
        <p:nvPicPr>
          <p:cNvPr id="9" name="Image 8"/>
          <p:cNvPicPr>
            <a:picLocks noChangeAspect="1"/>
          </p:cNvPicPr>
          <p:nvPr/>
        </p:nvPicPr>
        <p:blipFill rotWithShape="1">
          <a:blip r:embed="rId2"/>
          <a:srcRect l="17666" t="81582" r="48044" b="9199"/>
          <a:stretch/>
        </p:blipFill>
        <p:spPr>
          <a:xfrm>
            <a:off x="2267744" y="2859782"/>
            <a:ext cx="3326770" cy="432048"/>
          </a:xfrm>
          <a:prstGeom prst="rect">
            <a:avLst/>
          </a:prstGeom>
          <a:ln w="76200">
            <a:solidFill>
              <a:schemeClr val="accent3"/>
            </a:solidFill>
          </a:ln>
        </p:spPr>
      </p:pic>
      <p:sp>
        <p:nvSpPr>
          <p:cNvPr id="10" name="Rectangle 9"/>
          <p:cNvSpPr/>
          <p:nvPr/>
        </p:nvSpPr>
        <p:spPr>
          <a:xfrm>
            <a:off x="6876256" y="65115"/>
            <a:ext cx="2134733" cy="276999"/>
          </a:xfrm>
          <a:prstGeom prst="rect">
            <a:avLst/>
          </a:prstGeom>
        </p:spPr>
        <p:txBody>
          <a:bodyPr wrap="square">
            <a:spAutoFit/>
          </a:bodyPr>
          <a:lstStyle/>
          <a:p>
            <a:r>
              <a:rPr lang="fr-FR" sz="1200" b="1" dirty="0">
                <a:solidFill>
                  <a:srgbClr val="00006D"/>
                </a:solidFill>
                <a:latin typeface="Marianne" panose="02000000000000000000" pitchFamily="2" charset="0"/>
              </a:rPr>
              <a:t>Enregistrez vos demandes</a:t>
            </a:r>
          </a:p>
        </p:txBody>
      </p:sp>
    </p:spTree>
    <p:extLst>
      <p:ext uri="{BB962C8B-B14F-4D97-AF65-F5344CB8AC3E}">
        <p14:creationId xmlns:p14="http://schemas.microsoft.com/office/powerpoint/2010/main" val="3966578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ZoneTexte 7"/>
          <p:cNvSpPr txBox="1"/>
          <p:nvPr/>
        </p:nvSpPr>
        <p:spPr>
          <a:xfrm>
            <a:off x="1" y="1032158"/>
            <a:ext cx="9143999" cy="3539430"/>
          </a:xfrm>
          <a:prstGeom prst="rect">
            <a:avLst/>
          </a:prstGeom>
          <a:solidFill>
            <a:srgbClr val="475E9F"/>
          </a:solidFill>
        </p:spPr>
        <p:txBody>
          <a:bodyPr wrap="square" rtlCol="0">
            <a:spAutoFit/>
          </a:bodyPr>
          <a:lstStyle/>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Répondez aux propositions d’orientation</a:t>
            </a:r>
            <a:endParaRPr lang="fr-FR" sz="2400" dirty="0">
              <a:solidFill>
                <a:schemeClr val="bg1"/>
              </a:solidFill>
              <a:latin typeface="Marianne" panose="02000000000000000000" pitchFamily="2" charset="0"/>
            </a:endParaRPr>
          </a:p>
          <a:p>
            <a:r>
              <a:rPr lang="fr-FR" sz="2400" dirty="0">
                <a:solidFill>
                  <a:schemeClr val="bg1"/>
                </a:solidFill>
                <a:latin typeface="Marianne" panose="02000000000000000000" pitchFamily="2" charset="0"/>
              </a:rPr>
              <a:t> </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11951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
        <p:nvSpPr>
          <p:cNvPr id="8" name="Titre 8"/>
          <p:cNvSpPr>
            <a:spLocks noGrp="1"/>
          </p:cNvSpPr>
          <p:nvPr>
            <p:ph type="title" idx="4294967295"/>
          </p:nvPr>
        </p:nvSpPr>
        <p:spPr>
          <a:xfrm>
            <a:off x="323528" y="987574"/>
            <a:ext cx="8640960" cy="3672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Marianne" panose="02000000000000000000" pitchFamily="2" charset="0"/>
              </a:rPr>
              <a:t>Le conseil de classe étudie vos choix d’orientation et il y répond par une ou plusieurs propositions d’orientation.</a:t>
            </a:r>
            <a:r>
              <a:rPr lang="fr-FR" sz="1600" dirty="0">
                <a:solidFill>
                  <a:srgbClr val="FF0000"/>
                </a:solidFill>
                <a:latin typeface="Marianne" panose="02000000000000000000" pitchFamily="2" charset="0"/>
              </a:rPr>
              <a:t> </a:t>
            </a:r>
            <a:r>
              <a:rPr lang="fr-FR" sz="1600" dirty="0">
                <a:solidFill>
                  <a:srgbClr val="00006D"/>
                </a:solidFill>
                <a:latin typeface="Marianne" panose="02000000000000000000" pitchFamily="2" charset="0"/>
              </a:rPr>
              <a:t>Vous consultez ces propositions dans le service en ligne.</a:t>
            </a:r>
            <a:br>
              <a:rPr lang="fr-FR" sz="1600" dirty="0">
                <a:solidFill>
                  <a:srgbClr val="00006D"/>
                </a:solidFill>
                <a:latin typeface="Marianne" panose="02000000000000000000" pitchFamily="2" charset="0"/>
              </a:rPr>
            </a:br>
            <a:r>
              <a:rPr lang="fr-FR" sz="1600" dirty="0">
                <a:solidFill>
                  <a:srgbClr val="00006D"/>
                </a:solidFill>
                <a:latin typeface="Marianne" panose="02000000000000000000" pitchFamily="2" charset="0"/>
              </a:rPr>
              <a:t/>
            </a:r>
            <a:br>
              <a:rPr lang="fr-FR" sz="1600" dirty="0">
                <a:solidFill>
                  <a:srgbClr val="00006D"/>
                </a:solidFill>
                <a:latin typeface="Marianne" panose="02000000000000000000" pitchFamily="2" charset="0"/>
              </a:rPr>
            </a:br>
            <a:r>
              <a:rPr lang="fr-FR" sz="1600" dirty="0">
                <a:solidFill>
                  <a:srgbClr val="00006D"/>
                </a:solidFill>
                <a:latin typeface="Marianne" panose="02000000000000000000" pitchFamily="2" charset="0"/>
              </a:rPr>
              <a:t>Si vous n’obtenez pas une proposition d’orientation dans la voie correspondant à une formation que vous avez demandée, vous ne pourrez pas y être admis.</a:t>
            </a:r>
            <a:br>
              <a:rPr lang="fr-FR" sz="1600" dirty="0">
                <a:solidFill>
                  <a:srgbClr val="00006D"/>
                </a:solidFill>
                <a:latin typeface="Marianne" panose="02000000000000000000" pitchFamily="2" charset="0"/>
              </a:rPr>
            </a:br>
            <a:r>
              <a:rPr lang="fr-FR" sz="1600" dirty="0">
                <a:solidFill>
                  <a:srgbClr val="00006D"/>
                </a:solidFill>
                <a:latin typeface="Marianne" panose="02000000000000000000" pitchFamily="2" charset="0"/>
              </a:rPr>
              <a:t/>
            </a:r>
            <a:br>
              <a:rPr lang="fr-FR" sz="1600" dirty="0">
                <a:solidFill>
                  <a:srgbClr val="00006D"/>
                </a:solidFill>
                <a:latin typeface="Marianne" panose="02000000000000000000" pitchFamily="2" charset="0"/>
              </a:rPr>
            </a:br>
            <a:r>
              <a:rPr lang="fr-FR" sz="1600" dirty="0">
                <a:solidFill>
                  <a:schemeClr val="tx2">
                    <a:lumMod val="75000"/>
                  </a:schemeClr>
                </a:solidFill>
                <a:latin typeface="Marianne" panose="02000000000000000000" pitchFamily="2" charset="0"/>
              </a:rPr>
              <a:t>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L’affectation au lycée tient donc compte de la décision d’orientation du conseil de classe, ainsi que du nombre de places disponibles dans chaque offre de formation.</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
            </a:r>
            <a:br>
              <a:rPr lang="fr-FR" sz="1600" dirty="0">
                <a:solidFill>
                  <a:schemeClr val="tx2">
                    <a:lumMod val="75000"/>
                  </a:schemeClr>
                </a:solidFill>
                <a:latin typeface="Marianne" panose="02000000000000000000" pitchFamily="2" charset="0"/>
              </a:rPr>
            </a:br>
            <a:r>
              <a:rPr lang="fr-FR" sz="1600" dirty="0">
                <a:solidFill>
                  <a:schemeClr val="tx2">
                    <a:lumMod val="75000"/>
                  </a:schemeClr>
                </a:solidFill>
                <a:latin typeface="Marianne" panose="02000000000000000000" pitchFamily="2" charset="0"/>
              </a:rPr>
              <a:t>Si vous avez des questions ou des difficultés vous pouvez vous adresser à votre établissement.</a:t>
            </a:r>
          </a:p>
        </p:txBody>
      </p:sp>
    </p:spTree>
    <p:extLst>
      <p:ext uri="{BB962C8B-B14F-4D97-AF65-F5344CB8AC3E}">
        <p14:creationId xmlns:p14="http://schemas.microsoft.com/office/powerpoint/2010/main" val="4242145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4" name="Image 3"/>
          <p:cNvPicPr>
            <a:picLocks noChangeAspect="1"/>
          </p:cNvPicPr>
          <p:nvPr/>
        </p:nvPicPr>
        <p:blipFill>
          <a:blip r:embed="rId2"/>
          <a:stretch>
            <a:fillRect/>
          </a:stretch>
        </p:blipFill>
        <p:spPr>
          <a:xfrm>
            <a:off x="1393005" y="418393"/>
            <a:ext cx="6825334" cy="4428000"/>
          </a:xfrm>
          <a:prstGeom prst="rect">
            <a:avLst/>
          </a:prstGeom>
        </p:spPr>
      </p:pic>
      <p:sp>
        <p:nvSpPr>
          <p:cNvPr id="8" name="Rectangle 7"/>
          <p:cNvSpPr/>
          <p:nvPr/>
        </p:nvSpPr>
        <p:spPr>
          <a:xfrm>
            <a:off x="2793315" y="3291830"/>
            <a:ext cx="5213703" cy="523220"/>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
        <p:nvSpPr>
          <p:cNvPr id="6" name="Rectangle 5"/>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2842292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3" name="Image 2"/>
          <p:cNvPicPr>
            <a:picLocks noChangeAspect="1"/>
          </p:cNvPicPr>
          <p:nvPr/>
        </p:nvPicPr>
        <p:blipFill>
          <a:blip r:embed="rId2"/>
          <a:stretch>
            <a:fillRect/>
          </a:stretch>
        </p:blipFill>
        <p:spPr>
          <a:xfrm>
            <a:off x="1259632" y="126306"/>
            <a:ext cx="4368999" cy="5004000"/>
          </a:xfrm>
          <a:prstGeom prst="rect">
            <a:avLst/>
          </a:prstGeom>
        </p:spPr>
      </p:pic>
      <p:sp>
        <p:nvSpPr>
          <p:cNvPr id="10" name="Rectangle 9"/>
          <p:cNvSpPr/>
          <p:nvPr/>
        </p:nvSpPr>
        <p:spPr>
          <a:xfrm>
            <a:off x="5410250" y="1707654"/>
            <a:ext cx="3370535" cy="1115690"/>
          </a:xfrm>
          <a:prstGeom prst="rect">
            <a:avLst/>
          </a:prstGeom>
          <a:noFill/>
        </p:spPr>
        <p:txBody>
          <a:bodyPr wrap="square">
            <a:spAutoFit/>
          </a:bodyPr>
          <a:lstStyle/>
          <a:p>
            <a:r>
              <a:rPr lang="fr-FR" sz="1400" b="1" dirty="0">
                <a:solidFill>
                  <a:schemeClr val="tx2">
                    <a:lumMod val="75000"/>
                  </a:schemeClr>
                </a:solidFill>
                <a:latin typeface="Marianne" panose="02000000000000000000" pitchFamily="2" charset="0"/>
              </a:rPr>
              <a:t>Une fois la réponse sur l’orientation validée, elle n’est plus modifiable et tous les représentants ainsi que l’élève peuvent consulter celle-ci. </a:t>
            </a:r>
          </a:p>
          <a:p>
            <a:endParaRPr lang="fr-FR" sz="1050" b="1" dirty="0">
              <a:solidFill>
                <a:schemeClr val="tx2">
                  <a:lumMod val="75000"/>
                </a:schemeClr>
              </a:solidFill>
              <a:latin typeface="Marianne" panose="02000000000000000000" pitchFamily="2" charset="0"/>
            </a:endParaRPr>
          </a:p>
        </p:txBody>
      </p:sp>
      <p:sp>
        <p:nvSpPr>
          <p:cNvPr id="9" name="Rectangle 8"/>
          <p:cNvSpPr/>
          <p:nvPr/>
        </p:nvSpPr>
        <p:spPr>
          <a:xfrm>
            <a:off x="5736124" y="3499771"/>
            <a:ext cx="3228364" cy="954107"/>
          </a:xfrm>
          <a:prstGeom prst="rect">
            <a:avLst/>
          </a:prstGeom>
          <a:solidFill>
            <a:schemeClr val="bg1"/>
          </a:solidFill>
        </p:spPr>
        <p:txBody>
          <a:bodyPr wrap="square">
            <a:spAutoFit/>
          </a:bodyPr>
          <a:lstStyle/>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En cas de désaccord prenez rendez vous avec le chef d’établissement pour la suite de la procédure.</a:t>
            </a:r>
          </a:p>
        </p:txBody>
      </p:sp>
      <p:sp>
        <p:nvSpPr>
          <p:cNvPr id="8" name="Rectangle 7"/>
          <p:cNvSpPr/>
          <p:nvPr/>
        </p:nvSpPr>
        <p:spPr>
          <a:xfrm>
            <a:off x="6084168" y="77902"/>
            <a:ext cx="2880320" cy="307777"/>
          </a:xfrm>
          <a:prstGeom prst="rect">
            <a:avLst/>
          </a:prstGeom>
        </p:spPr>
        <p:txBody>
          <a:bodyPr wrap="square">
            <a:spAutoFit/>
          </a:bodyPr>
          <a:lstStyle/>
          <a:p>
            <a:r>
              <a:rPr lang="fr-FR" sz="1400" b="1" dirty="0">
                <a:solidFill>
                  <a:srgbClr val="00006D"/>
                </a:solidFill>
                <a:latin typeface="Marianne" panose="02000000000000000000" pitchFamily="2" charset="0"/>
              </a:rPr>
              <a:t>Répondez aux propositions</a:t>
            </a:r>
          </a:p>
        </p:txBody>
      </p:sp>
    </p:spTree>
    <p:extLst>
      <p:ext uri="{BB962C8B-B14F-4D97-AF65-F5344CB8AC3E}">
        <p14:creationId xmlns:p14="http://schemas.microsoft.com/office/powerpoint/2010/main" val="3010640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15" name="ZoneTexte 14"/>
          <p:cNvSpPr txBox="1"/>
          <p:nvPr/>
        </p:nvSpPr>
        <p:spPr>
          <a:xfrm>
            <a:off x="1" y="874738"/>
            <a:ext cx="9143999" cy="3908762"/>
          </a:xfrm>
          <a:prstGeom prst="rect">
            <a:avLst/>
          </a:prstGeom>
          <a:solidFill>
            <a:srgbClr val="475E9F"/>
          </a:solidFill>
        </p:spPr>
        <p:txBody>
          <a:bodyPr wrap="square" rtlCol="0">
            <a:spAutoFit/>
          </a:bodyPr>
          <a:lstStyle/>
          <a:p>
            <a:endParaRPr lang="fr-FR" sz="3200" b="1" dirty="0">
              <a:solidFill>
                <a:schemeClr val="bg1"/>
              </a:solidFill>
            </a:endParaRPr>
          </a:p>
          <a:p>
            <a:r>
              <a:rPr lang="fr-FR" sz="3200" b="1" dirty="0">
                <a:solidFill>
                  <a:schemeClr val="bg1"/>
                </a:solidFill>
                <a:latin typeface="Marianne" panose="02000000000000000000" pitchFamily="2" charset="0"/>
              </a:rPr>
              <a:t>Connectez vous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b="1" dirty="0">
              <a:solidFill>
                <a:schemeClr val="bg1"/>
              </a:solidFill>
              <a:latin typeface="Marianne" panose="02000000000000000000" pitchFamily="2" charset="0"/>
            </a:endParaRP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ZoneTexte 5"/>
          <p:cNvSpPr txBox="1"/>
          <p:nvPr/>
        </p:nvSpPr>
        <p:spPr>
          <a:xfrm>
            <a:off x="0" y="1244070"/>
            <a:ext cx="9143999" cy="304698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Consultez le résultat d’admission</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840026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156176" y="123478"/>
            <a:ext cx="2808312"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611560" y="3435846"/>
            <a:ext cx="7848872" cy="746358"/>
          </a:xfrm>
          <a:prstGeom prst="rect">
            <a:avLst/>
          </a:prstGeom>
          <a:solidFill>
            <a:schemeClr val="bg1"/>
          </a:solidFill>
        </p:spPr>
        <p:txBody>
          <a:bodyPr wrap="square">
            <a:spAutoFit/>
          </a:bodyPr>
          <a:lstStyle/>
          <a:p>
            <a:endParaRPr lang="fr-FR" sz="1050" b="1" dirty="0">
              <a:solidFill>
                <a:schemeClr val="tx2">
                  <a:lumMod val="75000"/>
                </a:schemeClr>
              </a:solidFill>
              <a:latin typeface="Marianne" panose="02000000000000000000" pitchFamily="2" charset="0"/>
            </a:endParaRPr>
          </a:p>
          <a:p>
            <a:r>
              <a:rPr lang="fr-FR" sz="1600" b="1" dirty="0">
                <a:solidFill>
                  <a:srgbClr val="00006D"/>
                </a:solidFill>
                <a:latin typeface="Marianne" panose="02000000000000000000" pitchFamily="2" charset="0"/>
              </a:rPr>
              <a:t>A partir du vendredi 27 juin après-midi, consultez et téléchargez le résultat des demandes formulées.</a:t>
            </a:r>
          </a:p>
        </p:txBody>
      </p:sp>
      <p:pic>
        <p:nvPicPr>
          <p:cNvPr id="6" name="Image 5"/>
          <p:cNvPicPr>
            <a:picLocks noChangeAspect="1"/>
          </p:cNvPicPr>
          <p:nvPr/>
        </p:nvPicPr>
        <p:blipFill>
          <a:blip r:embed="rId2"/>
          <a:stretch>
            <a:fillRect/>
          </a:stretch>
        </p:blipFill>
        <p:spPr>
          <a:xfrm>
            <a:off x="1691680" y="1004108"/>
            <a:ext cx="6108721" cy="2402032"/>
          </a:xfrm>
          <a:prstGeom prst="rect">
            <a:avLst/>
          </a:prstGeom>
        </p:spPr>
      </p:pic>
    </p:spTree>
    <p:extLst>
      <p:ext uri="{BB962C8B-B14F-4D97-AF65-F5344CB8AC3E}">
        <p14:creationId xmlns:p14="http://schemas.microsoft.com/office/powerpoint/2010/main" val="737768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2699792" y="555526"/>
            <a:ext cx="5742930" cy="3731075"/>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6228184" y="63768"/>
            <a:ext cx="2759435" cy="276999"/>
          </a:xfrm>
          <a:prstGeom prst="rect">
            <a:avLst/>
          </a:prstGeom>
        </p:spPr>
        <p:txBody>
          <a:bodyPr wrap="square">
            <a:spAutoFit/>
          </a:bodyPr>
          <a:lstStyle/>
          <a:p>
            <a:r>
              <a:rPr lang="fr-FR" sz="1200" b="1" dirty="0">
                <a:solidFill>
                  <a:srgbClr val="00006D"/>
                </a:solidFill>
                <a:latin typeface="Marianne" panose="02000000000000000000" pitchFamily="2" charset="0"/>
              </a:rPr>
              <a:t>Consultez le résultat d’admission</a:t>
            </a:r>
          </a:p>
        </p:txBody>
      </p:sp>
      <p:sp>
        <p:nvSpPr>
          <p:cNvPr id="10" name="Rectangle 9"/>
          <p:cNvSpPr/>
          <p:nvPr/>
        </p:nvSpPr>
        <p:spPr>
          <a:xfrm>
            <a:off x="107504" y="1923678"/>
            <a:ext cx="3456384" cy="738664"/>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Si des demandes ont été formulées sur plusieurs académies, l’ensemble des résultats est consultable.</a:t>
            </a:r>
            <a:endParaRPr lang="fr-FR" sz="1050" b="1" dirty="0">
              <a:solidFill>
                <a:schemeClr val="tx2">
                  <a:lumMod val="75000"/>
                </a:schemeClr>
              </a:solidFill>
              <a:latin typeface="Marianne" panose="02000000000000000000" pitchFamily="2" charset="0"/>
            </a:endParaRPr>
          </a:p>
        </p:txBody>
      </p:sp>
      <p:sp>
        <p:nvSpPr>
          <p:cNvPr id="8" name="Rectangle 7"/>
          <p:cNvSpPr/>
          <p:nvPr/>
        </p:nvSpPr>
        <p:spPr>
          <a:xfrm>
            <a:off x="251520" y="3272284"/>
            <a:ext cx="2952328" cy="738664"/>
          </a:xfrm>
          <a:prstGeom prst="rect">
            <a:avLst/>
          </a:prstGeom>
          <a:solidFill>
            <a:schemeClr val="bg1"/>
          </a:solidFill>
        </p:spPr>
        <p:txBody>
          <a:bodyPr wrap="square">
            <a:spAutoFit/>
          </a:bodyPr>
          <a:lstStyle/>
          <a:p>
            <a:r>
              <a:rPr lang="fr-FR" sz="1400" b="1" dirty="0">
                <a:solidFill>
                  <a:schemeClr val="tx2">
                    <a:lumMod val="75000"/>
                  </a:schemeClr>
                </a:solidFill>
                <a:latin typeface="Marianne" panose="02000000000000000000" pitchFamily="2" charset="0"/>
              </a:rPr>
              <a:t>Veillez à respecter le délai d’inscription indiqué dans le document téléchargeable.</a:t>
            </a:r>
            <a:endParaRPr lang="fr-FR" sz="105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548858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pic>
        <p:nvPicPr>
          <p:cNvPr id="3" name="Image 2"/>
          <p:cNvPicPr>
            <a:picLocks noChangeAspect="1"/>
          </p:cNvPicPr>
          <p:nvPr/>
        </p:nvPicPr>
        <p:blipFill>
          <a:blip r:embed="rId2"/>
          <a:stretch>
            <a:fillRect/>
          </a:stretch>
        </p:blipFill>
        <p:spPr>
          <a:xfrm>
            <a:off x="1331640" y="359282"/>
            <a:ext cx="7326140" cy="3132000"/>
          </a:xfrm>
          <a:prstGeom prst="rect">
            <a:avLst/>
          </a:prstGeom>
        </p:spPr>
      </p:pic>
      <p:sp>
        <p:nvSpPr>
          <p:cNvPr id="9" name="Rectangle 8"/>
          <p:cNvSpPr/>
          <p:nvPr/>
        </p:nvSpPr>
        <p:spPr>
          <a:xfrm>
            <a:off x="539552" y="3648026"/>
            <a:ext cx="8244448" cy="978729"/>
          </a:xfrm>
          <a:prstGeom prst="rect">
            <a:avLst/>
          </a:prstGeom>
        </p:spPr>
        <p:txBody>
          <a:bodyPr wrap="square">
            <a:spAutoFit/>
          </a:bodyPr>
          <a:lstStyle/>
          <a:p>
            <a:pPr lvl="0" defTabSz="1219170">
              <a:lnSpc>
                <a:spcPct val="90000"/>
              </a:lnSpc>
              <a:spcBef>
                <a:spcPct val="0"/>
              </a:spcBef>
            </a:pPr>
            <a:r>
              <a:rPr lang="fr-FR" sz="1600" b="1" dirty="0">
                <a:solidFill>
                  <a:schemeClr val="tx2">
                    <a:lumMod val="75000"/>
                  </a:schemeClr>
                </a:solidFill>
                <a:latin typeface="Marianne" panose="02000000000000000000" pitchFamily="2" charset="0"/>
              </a:rPr>
              <a:t>Le compte du représentant légal  vous permet de formuler vos demandes et de répondre aux propositions d’orientation.</a:t>
            </a:r>
            <a:br>
              <a:rPr lang="fr-FR" sz="1600" b="1" dirty="0">
                <a:solidFill>
                  <a:schemeClr val="tx2">
                    <a:lumMod val="75000"/>
                  </a:schemeClr>
                </a:solidFill>
                <a:latin typeface="Marianne" panose="02000000000000000000" pitchFamily="2" charset="0"/>
              </a:rPr>
            </a:br>
            <a:endParaRPr lang="fr-FR" sz="16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600" b="1" dirty="0">
                <a:solidFill>
                  <a:schemeClr val="tx2">
                    <a:lumMod val="75000"/>
                  </a:schemeClr>
                </a:solidFill>
                <a:latin typeface="Marianne" panose="02000000000000000000" pitchFamily="2" charset="0"/>
              </a:rPr>
              <a:t>Le compte de l’élève lui permet de lire ce que le représentant légal a complété.</a:t>
            </a:r>
            <a:endParaRPr lang="fr-FR" sz="1600" dirty="0">
              <a:solidFill>
                <a:schemeClr val="tx2">
                  <a:lumMod val="75000"/>
                </a:schemeClr>
              </a:solidFill>
            </a:endParaRPr>
          </a:p>
        </p:txBody>
      </p:sp>
      <p:sp>
        <p:nvSpPr>
          <p:cNvPr id="7" name="Rectangle 6"/>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2597705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051720" y="77155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
        <p:nvSpPr>
          <p:cNvPr id="6" name="Rectangle 5"/>
          <p:cNvSpPr/>
          <p:nvPr/>
        </p:nvSpPr>
        <p:spPr>
          <a:xfrm>
            <a:off x="323528" y="2499742"/>
            <a:ext cx="4176464" cy="1366528"/>
          </a:xfrm>
          <a:prstGeom prst="rect">
            <a:avLst/>
          </a:prstGeom>
        </p:spPr>
        <p:txBody>
          <a:bodyPr wrap="square">
            <a:spAutoFit/>
          </a:bodyPr>
          <a:lstStyle/>
          <a:p>
            <a:pPr lvl="0" defTabSz="1219170">
              <a:lnSpc>
                <a:spcPct val="90000"/>
              </a:lnSpc>
              <a:spcBef>
                <a:spcPct val="0"/>
              </a:spcBef>
            </a:pPr>
            <a:r>
              <a:rPr lang="fr-FR" sz="1600" b="1" dirty="0">
                <a:solidFill>
                  <a:schemeClr val="tx2">
                    <a:lumMod val="75000"/>
                  </a:schemeClr>
                </a:solidFill>
                <a:latin typeface="Marianne" panose="02000000000000000000" pitchFamily="2" charset="0"/>
              </a:rPr>
              <a:t>Connectez vous à votre compte </a:t>
            </a:r>
            <a:r>
              <a:rPr lang="fr-FR" sz="1600" b="1" dirty="0" err="1">
                <a:solidFill>
                  <a:schemeClr val="tx2">
                    <a:lumMod val="75000"/>
                  </a:schemeClr>
                </a:solidFill>
                <a:latin typeface="Marianne" panose="02000000000000000000" pitchFamily="2" charset="0"/>
              </a:rPr>
              <a:t>ÉduConnect</a:t>
            </a:r>
            <a:r>
              <a:rPr lang="fr-FR" sz="1600" b="1" dirty="0">
                <a:solidFill>
                  <a:schemeClr val="tx2">
                    <a:lumMod val="75000"/>
                  </a:schemeClr>
                </a:solidFill>
                <a:latin typeface="Marianne" panose="02000000000000000000" pitchFamily="2" charset="0"/>
              </a:rPr>
              <a:t> avec l’identifiant et le mot de passe transmis par le chef d’établissemen</a:t>
            </a:r>
            <a:r>
              <a:rPr lang="fr-FR" sz="1400" b="1" dirty="0">
                <a:solidFill>
                  <a:schemeClr val="tx2">
                    <a:lumMod val="75000"/>
                  </a:schemeClr>
                </a:solidFill>
                <a:latin typeface="Marianne" panose="02000000000000000000" pitchFamily="2" charset="0"/>
              </a:rPr>
              <a:t>t.</a:t>
            </a: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02456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399862" y="393895"/>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Rectangle 5"/>
          <p:cNvSpPr/>
          <p:nvPr/>
        </p:nvSpPr>
        <p:spPr>
          <a:xfrm>
            <a:off x="6506173" y="1814261"/>
            <a:ext cx="2551173" cy="757130"/>
          </a:xfrm>
          <a:prstGeom prst="rect">
            <a:avLst/>
          </a:prstGeom>
        </p:spPr>
        <p:txBody>
          <a:bodyPr wrap="square">
            <a:spAutoFit/>
          </a:bodyPr>
          <a:lstStyle/>
          <a:p>
            <a:pPr defTabSz="1219170">
              <a:lnSpc>
                <a:spcPct val="90000"/>
              </a:lnSpc>
              <a:spcBef>
                <a:spcPct val="0"/>
              </a:spcBef>
            </a:pPr>
            <a:r>
              <a:rPr lang="fr-FR" sz="1600" b="1" dirty="0">
                <a:solidFill>
                  <a:schemeClr val="tx2">
                    <a:lumMod val="75000"/>
                  </a:schemeClr>
                </a:solidFill>
                <a:latin typeface="Marianne" panose="02000000000000000000" pitchFamily="2" charset="0"/>
              </a:rPr>
              <a:t>Accédez aux services en ligne dans le menu Mes services.</a:t>
            </a:r>
            <a:endParaRPr lang="fr-FR" sz="1600" dirty="0">
              <a:solidFill>
                <a:schemeClr val="tx2">
                  <a:lumMod val="75000"/>
                </a:schemeClr>
              </a:solidFill>
            </a:endParaRPr>
          </a:p>
        </p:txBody>
      </p:sp>
      <p:sp>
        <p:nvSpPr>
          <p:cNvPr id="8" name="Rectangle 7"/>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370121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1466553" y="283500"/>
            <a:ext cx="6529336" cy="4680000"/>
          </a:xfrm>
          <a:prstGeom prst="rect">
            <a:avLst/>
          </a:prstGeom>
        </p:spPr>
      </p:pic>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6" name="Rectangle 5"/>
          <p:cNvSpPr/>
          <p:nvPr/>
        </p:nvSpPr>
        <p:spPr>
          <a:xfrm>
            <a:off x="2915816" y="2355726"/>
            <a:ext cx="4968552" cy="757130"/>
          </a:xfrm>
          <a:prstGeom prst="rect">
            <a:avLst/>
          </a:prstGeom>
        </p:spPr>
        <p:txBody>
          <a:bodyPr wrap="square">
            <a:spAutoFit/>
          </a:bodyPr>
          <a:lstStyle/>
          <a:p>
            <a:pPr defTabSz="1219170">
              <a:lnSpc>
                <a:spcPct val="90000"/>
              </a:lnSpc>
              <a:spcBef>
                <a:spcPct val="0"/>
              </a:spcBef>
            </a:pPr>
            <a:r>
              <a:rPr lang="fr-FR" sz="1600" b="1" dirty="0">
                <a:solidFill>
                  <a:schemeClr val="tx2">
                    <a:lumMod val="75000"/>
                  </a:schemeClr>
                </a:solidFill>
                <a:latin typeface="Marianne" panose="02000000000000000000" pitchFamily="2" charset="0"/>
              </a:rPr>
              <a:t>A partir de la date indiquée par le chef d’établissement vous pourrez vous connecter au menu « Orientation » depuis la page d’accueil.</a:t>
            </a:r>
            <a:endParaRPr lang="fr-FR" sz="1600" dirty="0"/>
          </a:p>
        </p:txBody>
      </p:sp>
      <p:sp>
        <p:nvSpPr>
          <p:cNvPr id="9" name="Rectangle 8"/>
          <p:cNvSpPr/>
          <p:nvPr/>
        </p:nvSpPr>
        <p:spPr>
          <a:xfrm>
            <a:off x="5312970" y="82283"/>
            <a:ext cx="3744416" cy="276999"/>
          </a:xfrm>
          <a:prstGeom prst="rect">
            <a:avLst/>
          </a:prstGeom>
        </p:spPr>
        <p:txBody>
          <a:bodyPr wrap="square">
            <a:spAutoFit/>
          </a:bodyPr>
          <a:lstStyle/>
          <a:p>
            <a:r>
              <a:rPr lang="fr-FR" sz="1200" b="1" dirty="0">
                <a:solidFill>
                  <a:srgbClr val="00006D"/>
                </a:solidFill>
                <a:latin typeface="Marianne" panose="02000000000000000000" pitchFamily="2" charset="0"/>
              </a:rPr>
              <a:t>Connectez vous au service en ligne Orientation</a:t>
            </a:r>
            <a:endParaRPr lang="fr-FR" sz="1200" b="1" dirty="0">
              <a:solidFill>
                <a:srgbClr val="00006D"/>
              </a:solidFill>
            </a:endParaRPr>
          </a:p>
        </p:txBody>
      </p:sp>
    </p:spTree>
    <p:extLst>
      <p:ext uri="{BB962C8B-B14F-4D97-AF65-F5344CB8AC3E}">
        <p14:creationId xmlns:p14="http://schemas.microsoft.com/office/powerpoint/2010/main" val="165128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ZoneTexte 7"/>
          <p:cNvSpPr txBox="1"/>
          <p:nvPr/>
        </p:nvSpPr>
        <p:spPr>
          <a:xfrm>
            <a:off x="1" y="1101481"/>
            <a:ext cx="9143999" cy="3498394"/>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Suivez les étapes pour </a:t>
            </a:r>
            <a:r>
              <a:rPr lang="fr-FR" sz="3200" b="1" dirty="0" smtClean="0">
                <a:solidFill>
                  <a:schemeClr val="bg1"/>
                </a:solidFill>
                <a:latin typeface="Marianne" panose="02000000000000000000" pitchFamily="2" charset="0"/>
              </a:rPr>
              <a:t>effectuer les démarches d’orientation </a:t>
            </a:r>
            <a:r>
              <a:rPr lang="fr-FR" sz="3200" b="1" dirty="0">
                <a:solidFill>
                  <a:schemeClr val="bg1"/>
                </a:solidFill>
                <a:latin typeface="Marianne" panose="02000000000000000000" pitchFamily="2" charset="0"/>
              </a:rPr>
              <a:t>après la </a:t>
            </a:r>
            <a:r>
              <a:rPr lang="fr-FR" sz="3200" b="1" dirty="0" smtClean="0">
                <a:solidFill>
                  <a:schemeClr val="bg1"/>
                </a:solidFill>
                <a:latin typeface="Marianne" panose="02000000000000000000" pitchFamily="2" charset="0"/>
              </a:rPr>
              <a:t>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7" name="Rectangle 6"/>
          <p:cNvSpPr/>
          <p:nvPr/>
        </p:nvSpPr>
        <p:spPr>
          <a:xfrm>
            <a:off x="7901514" y="56844"/>
            <a:ext cx="1062974" cy="276999"/>
          </a:xfrm>
          <a:prstGeom prst="rect">
            <a:avLst/>
          </a:prstGeom>
        </p:spPr>
        <p:txBody>
          <a:bodyPr wrap="square">
            <a:spAutoFit/>
          </a:bodyPr>
          <a:lstStyle/>
          <a:p>
            <a:r>
              <a:rPr lang="fr-FR" sz="1200" b="1" dirty="0">
                <a:solidFill>
                  <a:srgbClr val="00006D"/>
                </a:solidFill>
              </a:rPr>
              <a:t>Les étapes </a:t>
            </a:r>
          </a:p>
        </p:txBody>
      </p:sp>
      <p:sp>
        <p:nvSpPr>
          <p:cNvPr id="6" name="Rectangle 5"/>
          <p:cNvSpPr/>
          <p:nvPr/>
        </p:nvSpPr>
        <p:spPr>
          <a:xfrm>
            <a:off x="4803966" y="627534"/>
            <a:ext cx="4356992" cy="3776418"/>
          </a:xfrm>
          <a:prstGeom prst="rect">
            <a:avLst/>
          </a:prstGeom>
        </p:spPr>
        <p:txBody>
          <a:bodyPr wrap="square">
            <a:spAutoFit/>
          </a:bodyPr>
          <a:lstStyle/>
          <a:p>
            <a:pPr defTabSz="1219170">
              <a:lnSpc>
                <a:spcPct val="90000"/>
              </a:lnSpc>
              <a:spcBef>
                <a:spcPct val="0"/>
              </a:spcBef>
            </a:pPr>
            <a:r>
              <a:rPr lang="fr-FR" sz="1400" b="1" dirty="0">
                <a:solidFill>
                  <a:srgbClr val="00006D"/>
                </a:solidFill>
                <a:latin typeface="Marianne" panose="02000000000000000000" pitchFamily="2" charset="0"/>
              </a:rPr>
              <a:t>Suivez ces étapes successives pour </a:t>
            </a:r>
            <a:r>
              <a:rPr lang="fr-FR" sz="1400" b="1" dirty="0" smtClean="0">
                <a:solidFill>
                  <a:srgbClr val="00006D"/>
                </a:solidFill>
                <a:latin typeface="Marianne" panose="02000000000000000000" pitchFamily="2" charset="0"/>
              </a:rPr>
              <a:t>effectuer les démarches d’orientation </a:t>
            </a:r>
            <a:r>
              <a:rPr lang="fr-FR" sz="1400" b="1" dirty="0">
                <a:solidFill>
                  <a:srgbClr val="00006D"/>
                </a:solidFill>
                <a:latin typeface="Marianne" panose="02000000000000000000" pitchFamily="2" charset="0"/>
              </a:rPr>
              <a:t>après la 3</a:t>
            </a:r>
            <a:r>
              <a:rPr lang="fr-FR" sz="1400" b="1" baseline="30000" dirty="0">
                <a:solidFill>
                  <a:srgbClr val="00006D"/>
                </a:solidFill>
                <a:latin typeface="Marianne" panose="02000000000000000000" pitchFamily="2" charset="0"/>
              </a:rPr>
              <a:t>e</a:t>
            </a:r>
            <a:r>
              <a:rPr lang="fr-FR" sz="1400" b="1" dirty="0">
                <a:solidFill>
                  <a:srgbClr val="00006D"/>
                </a:solidFill>
                <a:latin typeface="Marianne" panose="02000000000000000000" pitchFamily="2" charset="0"/>
              </a:rPr>
              <a:t> </a:t>
            </a:r>
            <a:r>
              <a:rPr lang="fr-FR" sz="1400" b="1" dirty="0" smtClean="0">
                <a:solidFill>
                  <a:srgbClr val="00006D"/>
                </a:solidFill>
                <a:latin typeface="Marianne" panose="02000000000000000000" pitchFamily="2" charset="0"/>
              </a:rPr>
              <a:t>pour </a:t>
            </a:r>
            <a:r>
              <a:rPr lang="fr-FR" sz="1400" b="1" dirty="0">
                <a:solidFill>
                  <a:srgbClr val="00006D"/>
                </a:solidFill>
                <a:latin typeface="Marianne" panose="02000000000000000000" pitchFamily="2" charset="0"/>
              </a:rPr>
              <a:t>la rentrée 2025 :</a:t>
            </a: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buClr>
                <a:srgbClr val="00006D"/>
              </a:buClr>
            </a:pPr>
            <a:r>
              <a:rPr lang="fr-FR" sz="1400" b="1" dirty="0" smtClean="0">
                <a:solidFill>
                  <a:srgbClr val="00006D"/>
                </a:solidFill>
                <a:latin typeface="Marianne" panose="02000000000000000000" pitchFamily="2" charset="0"/>
              </a:rPr>
              <a:t>1.   Découvrez </a:t>
            </a:r>
            <a:r>
              <a:rPr lang="fr-FR" sz="1400" b="1" dirty="0">
                <a:solidFill>
                  <a:srgbClr val="00006D"/>
                </a:solidFill>
                <a:latin typeface="Marianne" panose="02000000000000000000" pitchFamily="2" charset="0"/>
              </a:rPr>
              <a:t>les formations</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2.   Formulez </a:t>
            </a:r>
            <a:r>
              <a:rPr lang="fr-FR" sz="1400" b="1" dirty="0">
                <a:solidFill>
                  <a:srgbClr val="00006D"/>
                </a:solidFill>
                <a:latin typeface="Marianne" panose="02000000000000000000" pitchFamily="2" charset="0"/>
              </a:rPr>
              <a:t>vos demandes</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3.   Répondez </a:t>
            </a:r>
            <a:r>
              <a:rPr lang="fr-FR" sz="1400" b="1" dirty="0">
                <a:solidFill>
                  <a:srgbClr val="00006D"/>
                </a:solidFill>
                <a:latin typeface="Marianne" panose="02000000000000000000" pitchFamily="2" charset="0"/>
              </a:rPr>
              <a:t>aux propositions d’orientation </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4.   Consultez </a:t>
            </a:r>
            <a:r>
              <a:rPr lang="fr-FR" sz="1400" b="1" dirty="0">
                <a:solidFill>
                  <a:srgbClr val="00006D"/>
                </a:solidFill>
                <a:latin typeface="Marianne" panose="02000000000000000000" pitchFamily="2" charset="0"/>
              </a:rPr>
              <a:t>les résultats d’admission</a:t>
            </a:r>
          </a:p>
          <a:p>
            <a:pPr defTabSz="1219170">
              <a:lnSpc>
                <a:spcPct val="90000"/>
              </a:lnSpc>
              <a:spcBef>
                <a:spcPct val="0"/>
              </a:spcBef>
              <a:buClr>
                <a:schemeClr val="bg2"/>
              </a:buClr>
            </a:pPr>
            <a:r>
              <a:rPr lang="fr-FR" sz="1400" b="1" dirty="0" smtClean="0">
                <a:solidFill>
                  <a:srgbClr val="00006D"/>
                </a:solidFill>
                <a:latin typeface="Marianne" panose="02000000000000000000" pitchFamily="2" charset="0"/>
              </a:rPr>
              <a:t>5.   Procédez </a:t>
            </a:r>
            <a:r>
              <a:rPr lang="fr-FR" sz="1400" b="1" dirty="0">
                <a:solidFill>
                  <a:srgbClr val="00006D"/>
                </a:solidFill>
                <a:latin typeface="Marianne" panose="02000000000000000000" pitchFamily="2" charset="0"/>
              </a:rPr>
              <a:t>à l’inscription </a:t>
            </a:r>
            <a:r>
              <a:rPr lang="fr-FR" sz="1400" b="1" dirty="0" smtClean="0">
                <a:solidFill>
                  <a:srgbClr val="00006D"/>
                </a:solidFill>
                <a:latin typeface="Marianne" panose="02000000000000000000" pitchFamily="2" charset="0"/>
              </a:rPr>
              <a:t>dans </a:t>
            </a:r>
            <a:r>
              <a:rPr lang="fr-FR" sz="1400" b="1" dirty="0">
                <a:solidFill>
                  <a:srgbClr val="00006D"/>
                </a:solidFill>
                <a:latin typeface="Marianne" panose="02000000000000000000" pitchFamily="2" charset="0"/>
              </a:rPr>
              <a:t>l’établissement </a:t>
            </a:r>
            <a:r>
              <a:rPr lang="fr-FR" sz="1400" b="1" dirty="0" smtClean="0">
                <a:solidFill>
                  <a:srgbClr val="00006D"/>
                </a:solidFill>
                <a:latin typeface="Marianne" panose="02000000000000000000" pitchFamily="2" charset="0"/>
              </a:rPr>
              <a:t>   d’admission</a:t>
            </a:r>
            <a:endParaRPr lang="fr-FR" sz="1400" b="1" dirty="0">
              <a:solidFill>
                <a:srgbClr val="00006D"/>
              </a:solidFill>
              <a:latin typeface="Marianne" panose="02000000000000000000" pitchFamily="2" charset="0"/>
            </a:endParaRPr>
          </a:p>
          <a:p>
            <a:pPr defTabSz="1219170">
              <a:lnSpc>
                <a:spcPct val="90000"/>
              </a:lnSpc>
              <a:spcBef>
                <a:spcPct val="0"/>
              </a:spcBef>
            </a:pPr>
            <a:endParaRPr lang="fr-FR" sz="1400" b="1" dirty="0">
              <a:solidFill>
                <a:srgbClr val="00006D"/>
              </a:solidFill>
              <a:latin typeface="Marianne" panose="02000000000000000000" pitchFamily="2" charset="0"/>
            </a:endParaRPr>
          </a:p>
          <a:p>
            <a:pPr defTabSz="1219170">
              <a:lnSpc>
                <a:spcPct val="90000"/>
              </a:lnSpc>
              <a:spcBef>
                <a:spcPct val="0"/>
              </a:spcBef>
            </a:pPr>
            <a:endParaRPr lang="fr-FR" sz="1400" b="1" dirty="0">
              <a:solidFill>
                <a:srgbClr val="00006D"/>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smtClean="0">
                <a:solidFill>
                  <a:srgbClr val="00006D"/>
                </a:solidFill>
                <a:latin typeface="Marianne" panose="02000000000000000000" pitchFamily="2" charset="0"/>
                <a:cs typeface="Arial" panose="020B0604020202020204" pitchFamily="34" charset="0"/>
              </a:rPr>
              <a:t>Les </a:t>
            </a:r>
            <a:r>
              <a:rPr lang="fr-FR" sz="1400" b="1" dirty="0">
                <a:solidFill>
                  <a:srgbClr val="00006D"/>
                </a:solidFill>
                <a:latin typeface="Marianne" panose="02000000000000000000" pitchFamily="2" charset="0"/>
                <a:cs typeface="Arial" panose="020B0604020202020204" pitchFamily="34" charset="0"/>
              </a:rPr>
              <a:t>boutons sont activés successivement un par un en fonction de la progression du calendrier pour chacune des étapes.</a:t>
            </a:r>
          </a:p>
          <a:p>
            <a:pPr defTabSz="1219170">
              <a:lnSpc>
                <a:spcPct val="90000"/>
              </a:lnSpc>
              <a:spcBef>
                <a:spcPct val="0"/>
              </a:spcBef>
            </a:pPr>
            <a:endParaRPr lang="fr-FR" sz="1400" b="1" dirty="0">
              <a:solidFill>
                <a:schemeClr val="tx2">
                  <a:lumMod val="75000"/>
                </a:schemeClr>
              </a:solidFill>
              <a:latin typeface="Marianne" panose="02000000000000000000" pitchFamily="2" charset="0"/>
              <a:cs typeface="Arial" panose="020B0604020202020204" pitchFamily="34" charset="0"/>
            </a:endParaRPr>
          </a:p>
          <a:p>
            <a:pPr defTabSz="1219170">
              <a:lnSpc>
                <a:spcPct val="90000"/>
              </a:lnSpc>
              <a:spcBef>
                <a:spcPct val="0"/>
              </a:spcBef>
            </a:pP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pic>
        <p:nvPicPr>
          <p:cNvPr id="4" name="Image 3"/>
          <p:cNvPicPr>
            <a:picLocks noChangeAspect="1"/>
          </p:cNvPicPr>
          <p:nvPr/>
        </p:nvPicPr>
        <p:blipFill>
          <a:blip r:embed="rId2"/>
          <a:stretch>
            <a:fillRect/>
          </a:stretch>
        </p:blipFill>
        <p:spPr>
          <a:xfrm>
            <a:off x="1259632" y="30192"/>
            <a:ext cx="3462884" cy="5112000"/>
          </a:xfrm>
          <a:prstGeom prst="rect">
            <a:avLst/>
          </a:prstGeom>
        </p:spPr>
      </p:pic>
    </p:spTree>
    <p:extLst>
      <p:ext uri="{BB962C8B-B14F-4D97-AF65-F5344CB8AC3E}">
        <p14:creationId xmlns:p14="http://schemas.microsoft.com/office/powerpoint/2010/main" val="2300596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solidFill>
                  <a:srgbClr val="00006D"/>
                </a:solidFill>
              </a:rPr>
              <a:t>2024-2025</a:t>
            </a:r>
          </a:p>
        </p:txBody>
      </p:sp>
      <p:sp>
        <p:nvSpPr>
          <p:cNvPr id="8" name="ZoneTexte 7"/>
          <p:cNvSpPr txBox="1"/>
          <p:nvPr/>
        </p:nvSpPr>
        <p:spPr>
          <a:xfrm>
            <a:off x="1" y="1412776"/>
            <a:ext cx="9143999" cy="329320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Découvrez les formations </a:t>
            </a:r>
          </a:p>
          <a:p>
            <a:r>
              <a:rPr lang="fr-FR" sz="3200" b="1" dirty="0">
                <a:solidFill>
                  <a:schemeClr val="bg1"/>
                </a:solidFill>
                <a:latin typeface="Marianne" panose="02000000000000000000" pitchFamily="2" charset="0"/>
              </a:rPr>
              <a:t>et formulez vos demandes</a:t>
            </a:r>
          </a:p>
          <a:p>
            <a:r>
              <a:rPr lang="fr-FR" sz="3200" b="1" dirty="0">
                <a:solidFill>
                  <a:schemeClr val="bg1"/>
                </a:solidFill>
                <a:latin typeface="Marianne" panose="02000000000000000000" pitchFamily="2" charset="0"/>
              </a:rPr>
              <a:t> </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p:txBody>
      </p:sp>
    </p:spTree>
    <p:extLst>
      <p:ext uri="{BB962C8B-B14F-4D97-AF65-F5344CB8AC3E}">
        <p14:creationId xmlns:p14="http://schemas.microsoft.com/office/powerpoint/2010/main" val="3155621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schemas.microsoft.com/office/2006/documentManagement/types"/>
    <ds:schemaRef ds:uri="http://schemas.microsoft.com/office/2006/metadata/properties"/>
    <ds:schemaRef ds:uri="http://www.w3.org/XML/1998/namespace"/>
    <ds:schemaRef ds:uri="http://schemas.microsoft.com/sharepoint/v3"/>
    <ds:schemaRef ds:uri="http://schemas.microsoft.com/office/infopath/2007/PartnerControls"/>
    <ds:schemaRef ds:uri="http://purl.org/dc/term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2FB530D3-DE92-41DF-805C-0AB47C54F2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1122</TotalTime>
  <Words>801</Words>
  <Application>Microsoft Office PowerPoint</Application>
  <PresentationFormat>Affichage à l'écran (16:9)</PresentationFormat>
  <Paragraphs>106</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22</vt:i4>
      </vt:variant>
    </vt:vector>
  </HeadingPairs>
  <TitlesOfParts>
    <vt:vector size="31" baseType="lpstr">
      <vt:lpstr>Arial</vt:lpstr>
      <vt:lpstr>Calibri</vt:lpstr>
      <vt:lpstr>Calibri Light</vt:lpstr>
      <vt:lpstr>Marianne</vt:lpstr>
      <vt:lpstr>MINISTÈRIEL</vt:lpstr>
      <vt:lpstr>1_Conception personnalisée</vt:lpstr>
      <vt:lpstr>3_Conception personnalisée</vt:lpstr>
      <vt:lpstr>Conception personnalisée</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Dès le vendredi 4 avril vous pouvez consulter l’offre de formation 2025. </vt:lpstr>
      <vt:lpstr>Formulez vos demandes à partir du lundi 5 mai et jusqu’au lundi 26 mai.  Vous pouvez accéder directement aux offres de seconde générale et technologique correspondant à votre lycée de secteur ou explorer les formations professionnelles par domaines.  Un seul des représentants légaux de l’élève peut faire la saisie des demandes. En cas de difficulté vous pouvez vous adresser à votre établissement.</vt:lpstr>
      <vt:lpstr>Présentation PowerPoint</vt:lpstr>
      <vt:lpstr>Présentation PowerPoint</vt:lpstr>
      <vt:lpstr> Chaque demande peut être supprimée et l’ordre de préférence changé.   Une fois enregistrées, vos demandes sont envoyées : -  à l’établissement pour que le conseil de classe examine les choix d’orientation ; -  à l’académie pour traiter l’admission.  Les modifications restent possibles jusqu’au 26 mai 2025.</vt:lpstr>
      <vt:lpstr>Les choix d’orientation sont déduits de vos demandes. Dans cet exemple, le conseil de classe sera informé d’un choix d’orientation en 1re année de CAP et en 2de professionnelle.  Le récapitulatif de vos demandes vous est transmis par courriel ainsi qu’aux autres représentants légaux de l’élève. </vt:lpstr>
      <vt:lpstr>Présentation PowerPoint</vt:lpstr>
      <vt:lpstr>Le conseil de classe étudie vos choix d’orientation et il y répond par une ou plusieurs propositions d’orientation. Vous consultez ces propositions dans le service en ligne.  Si vous n’obtenez pas une proposition d’orientation dans la voie correspondant à une formation que vous avez demandée, vous ne pourrez pas y être admis.  Par exemple, si vous demandez une seconde générale et technologique dans plusieurs établissements mais que le conseil de classe n’accorde pas le passage en seconde générale et technologique, vous ne pourrez être admis dans aucune classe de seconde générale et technologique quel que soit l’établissement.  L’affectation au lycée tient donc compte de la décision d’orientation du conseil de classe, ainsi que du nombre de places disponibles dans chaque offre de formation.  Si vous avez des questions ou des difficultés vous pouvez vous adresser à votre établissement.</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sec2</cp:lastModifiedBy>
  <cp:revision>101</cp:revision>
  <dcterms:created xsi:type="dcterms:W3CDTF">2020-03-05T15:21:24Z</dcterms:created>
  <dcterms:modified xsi:type="dcterms:W3CDTF">2025-04-03T11:18:49Z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